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3" r:id="rId3"/>
    <p:sldId id="273" r:id="rId4"/>
    <p:sldId id="275" r:id="rId5"/>
    <p:sldId id="277" r:id="rId6"/>
    <p:sldId id="276" r:id="rId7"/>
    <p:sldId id="279" r:id="rId8"/>
    <p:sldId id="278" r:id="rId9"/>
    <p:sldId id="265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Любишь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 ли ты читать </a:t>
            </a:r>
            <a:r>
              <a:rPr lang="ru-RU" sz="2800" baseline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en-US" sz="28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( 1066 </a:t>
            </a:r>
            <a:r>
              <a:rPr lang="ru-RU" sz="28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человек)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502</c:v>
                </c:pt>
                <c:pt idx="1">
                  <c:v>136</c:v>
                </c:pt>
                <c:pt idx="2">
                  <c:v>428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2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Качество обучения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5599820823651276"/>
          <c:y val="0.1191427138008150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1"/>
              <c:layout>
                <c:manualLayout>
                  <c:x val="0.17447334789645605"/>
                  <c:y val="2.066142361030807E-2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"4" и "5"</c:v>
                </c:pt>
                <c:pt idx="1">
                  <c:v>"3"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0.54</c:v>
                </c:pt>
                <c:pt idx="1">
                  <c:v>0.46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Есть ли у вас библиотека ?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4308690580344124"/>
                  <c:y val="-0.28475034370703661"/>
                </c:manualLayout>
              </c:layout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2800" b="1">
                    <a:solidFill>
                      <a:srgbClr val="FFC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</c:dLbls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714</c:v>
                </c:pt>
                <c:pt idx="1">
                  <c:v>184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121724628171475"/>
          <c:y val="0.4335789276340471"/>
          <c:w val="0.17175796256556292"/>
          <c:h val="0.33750756088829637"/>
        </c:manualLayout>
      </c:layout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Кем основана ваша библиотека ?</a:t>
            </a:r>
          </a:p>
        </c:rich>
      </c:tx>
      <c:layout>
        <c:manualLayout>
          <c:xMode val="edge"/>
          <c:yMode val="edge"/>
          <c:x val="0.15326972149314674"/>
          <c:y val="7.1428571428571438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3.5115193934091571E-2"/>
                  <c:y val="0.10779715035620573"/>
                </c:manualLayout>
              </c:layout>
              <c:showVal val="1"/>
            </c:dLbl>
            <c:dLbl>
              <c:idx val="1"/>
              <c:layout>
                <c:manualLayout>
                  <c:x val="-0.17009733158355231"/>
                  <c:y val="-7.8840144981877275E-2"/>
                </c:manualLayout>
              </c:layout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прабабушка</c:v>
                </c:pt>
                <c:pt idx="1">
                  <c:v>бабушка</c:v>
                </c:pt>
                <c:pt idx="2">
                  <c:v>сами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</c:v>
                </c:pt>
                <c:pt idx="1">
                  <c:v>337</c:v>
                </c:pt>
                <c:pt idx="2">
                  <c:v>349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Какие книги предпочитаете: электронные или бумажные?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1"/>
              <c:layout>
                <c:manualLayout>
                  <c:x val="8.623615962671273E-2"/>
                  <c:y val="6.4954380702412204E-2"/>
                </c:manualLayout>
              </c:layout>
              <c:showVal val="1"/>
            </c:dLbl>
            <c:dLbl>
              <c:idx val="2"/>
              <c:layout>
                <c:manualLayout>
                  <c:x val="6.2006805790077467E-2"/>
                  <c:y val="0.14919885014373202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>
                    <a:solidFill>
                      <a:srgbClr val="FFC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бумажные</c:v>
                </c:pt>
                <c:pt idx="1">
                  <c:v>электронные</c:v>
                </c:pt>
                <c:pt idx="2">
                  <c:v>не имеет значения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648</c:v>
                </c:pt>
                <c:pt idx="1">
                  <c:v>195</c:v>
                </c:pt>
                <c:pt idx="2">
                  <c:v>57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Как часто пополняется библиотека ?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2"/>
              <c:layout>
                <c:manualLayout>
                  <c:x val="-7.188493914112902E-2"/>
                  <c:y val="-0.24800524934383203"/>
                </c:manualLayout>
              </c:layout>
              <c:showVal val="1"/>
            </c:dLbl>
            <c:dLbl>
              <c:idx val="3"/>
              <c:layout>
                <c:manualLayout>
                  <c:x val="4.3048264800233816E-3"/>
                  <c:y val="-0.22300524934383203"/>
                </c:manualLayout>
              </c:layout>
              <c:showVal val="1"/>
            </c:dLbl>
            <c:dLbl>
              <c:idx val="5"/>
              <c:layout>
                <c:manualLayout>
                  <c:x val="6.5539552452828234E-2"/>
                  <c:y val="0.14643294588176478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>
                    <a:solidFill>
                      <a:srgbClr val="FFC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каждый месяц  </c:v>
                </c:pt>
                <c:pt idx="1">
                  <c:v>1 раз в квартал</c:v>
                </c:pt>
                <c:pt idx="2">
                  <c:v>1 раз в полгода</c:v>
                </c:pt>
                <c:pt idx="3">
                  <c:v>1 раз в год</c:v>
                </c:pt>
                <c:pt idx="4">
                  <c:v>редко </c:v>
                </c:pt>
                <c:pt idx="5">
                  <c:v>по мере необходимости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180</c:v>
                </c:pt>
                <c:pt idx="1">
                  <c:v>93</c:v>
                </c:pt>
                <c:pt idx="2">
                  <c:v>49</c:v>
                </c:pt>
                <c:pt idx="3">
                  <c:v>25</c:v>
                </c:pt>
                <c:pt idx="4">
                  <c:v>259</c:v>
                </c:pt>
                <c:pt idx="5">
                  <c:v>58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Можете ли вы назвать себя читающей семьей ?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1"/>
              <c:layout>
                <c:manualLayout>
                  <c:x val="-9.948117162438018E-2"/>
                  <c:y val="-0.22921197350331221"/>
                </c:manualLayout>
              </c:layout>
              <c:showVal val="1"/>
            </c:dLbl>
            <c:dLbl>
              <c:idx val="2"/>
              <c:layout>
                <c:manualLayout>
                  <c:x val="0.16523075240594928"/>
                  <c:y val="-0.11726002999625071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отчасти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333</c:v>
                </c:pt>
                <c:pt idx="1">
                  <c:v>67</c:v>
                </c:pt>
                <c:pt idx="2">
                  <c:v>498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Обсуждаете ли вы книги,</a:t>
            </a:r>
            <a:r>
              <a:rPr lang="ru-RU" sz="2000" baseline="0">
                <a:latin typeface="Times New Roman" pitchFamily="18" charset="0"/>
                <a:cs typeface="Times New Roman" pitchFamily="18" charset="0"/>
              </a:rPr>
              <a:t> прочитанные вашим ребёнком ?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85252624671922"/>
                  <c:y val="-8.2616235470566193E-2"/>
                </c:manualLayout>
              </c:layout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</c:dLbls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452</c:v>
                </c:pt>
                <c:pt idx="1">
                  <c:v>114</c:v>
                </c:pt>
                <c:pt idx="2">
                  <c:v>332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Любишь</a:t>
            </a:r>
            <a:r>
              <a:rPr lang="ru-RU" sz="2400" baseline="0">
                <a:latin typeface="Times New Roman" pitchFamily="18" charset="0"/>
                <a:cs typeface="Times New Roman" pitchFamily="18" charset="0"/>
              </a:rPr>
              <a:t> ли ты читать ?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9582929170996529E-2"/>
          <c:y val="0.22517966504186968"/>
          <c:w val="0.6302437490016024"/>
          <c:h val="0.676605111861017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1"/>
              <c:layout>
                <c:manualLayout>
                  <c:x val="0.10009965781291064"/>
                  <c:y val="-0.2449353205849269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502</c:v>
                </c:pt>
                <c:pt idx="1">
                  <c:v>136</c:v>
                </c:pt>
                <c:pt idx="2">
                  <c:v>428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Обсуждаете ли вы книги,</a:t>
            </a:r>
            <a:r>
              <a:rPr lang="ru-RU" sz="2400" baseline="0">
                <a:latin typeface="Times New Roman" pitchFamily="18" charset="0"/>
                <a:cs typeface="Times New Roman" pitchFamily="18" charset="0"/>
              </a:rPr>
              <a:t> прочитанные вашим ребёнком ?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0506748019747031"/>
          <c:y val="0.1177101706530654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85252624671922"/>
                  <c:y val="-8.2616235470566193E-2"/>
                </c:manualLayout>
              </c:layout>
              <c:showVal val="1"/>
            </c:dLbl>
            <c:dLbl>
              <c:idx val="1"/>
              <c:layout>
                <c:manualLayout>
                  <c:x val="0.11455150918635171"/>
                  <c:y val="-0.198237296513914"/>
                </c:manualLayout>
              </c:layout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</c:dLbls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452</c:v>
                </c:pt>
                <c:pt idx="1">
                  <c:v>114</c:v>
                </c:pt>
                <c:pt idx="2">
                  <c:v>332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10" y="1643050"/>
            <a:ext cx="89518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РЕАЛИЗАЦИЯ СИСТЕМНОГО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ПОДХОДА К ОБУЧЕНИЮ ПЕДАГОГОВ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РЕЖИМЕ ПИЛОТНОЙ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АПРОБАЦИИ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Мои документы\Downloads\titul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6672"/>
            <a:ext cx="5929354" cy="56805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3143248"/>
          <a:ext cx="821537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119026"/>
              </a:tblGrid>
              <a:tr h="67355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Уровни усвоения содержания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Ключевые вопросы для заданий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73559"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Знание</a:t>
                      </a:r>
                      <a:endParaRPr lang="ru-RU" sz="2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Кто…? Что…? Сколько…?</a:t>
                      </a:r>
                    </a:p>
                    <a:p>
                      <a:r>
                        <a:rPr lang="ru-RU" sz="2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Когда…? Кем…? Где…?</a:t>
                      </a:r>
                      <a:endParaRPr lang="ru-RU" sz="2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0100" y="1142984"/>
            <a:ext cx="67356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Действия учащихся: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Воспроизводит термины, конкретные факты,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основные понятия, правила, принципы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488" y="214290"/>
            <a:ext cx="24929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ЗНАНИЕ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4357694"/>
          <a:ext cx="821537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072230"/>
              </a:tblGrid>
              <a:tr h="1828230"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Понимание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Какой пример соответствует…?</a:t>
                      </a:r>
                    </a:p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Какова главная идея…?</a:t>
                      </a:r>
                    </a:p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Правильно ли я понимаю, что это означает…?</a:t>
                      </a:r>
                    </a:p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Можете ли вы объяснить…?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5786" y="857232"/>
            <a:ext cx="769351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Действия учащихся: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объясняет правила, факты, принципы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преобразует словесный материал в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математические выражения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предположительно описывает будущие последствия,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вытекающие из имеющихся данных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1736" y="214290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ПОНИМАНИЕ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3929066"/>
          <a:ext cx="821537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5767098"/>
              </a:tblGrid>
              <a:tr h="1539561"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Применение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Что будет результатом, если…?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применить для…?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Можно ли использовать для…?</a:t>
                      </a:r>
                      <a:endParaRPr lang="ru-RU" sz="2400" b="1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Как можно решить проблему, используя знания о…?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28860" y="214290"/>
            <a:ext cx="40014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ПРИМЕНЕНИЕ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214422"/>
            <a:ext cx="76589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Действия учащихся: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Применяет законы, теории в конкретных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практических ситуациях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использует понятия и принципы в новых ситуациях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3643314"/>
          <a:ext cx="821537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072230"/>
              </a:tblGrid>
              <a:tr h="673559"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… связано с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чем различие…?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Каковы возможные мотивы…?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можно классифицировать…?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Какие подтверждения можно привести…?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Что свидетельствует о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Каковы отношения между…?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71802" y="214290"/>
            <a:ext cx="23759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857232"/>
            <a:ext cx="739048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Действия учащихся: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Вычленять части целого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Выявляет взаимосвязи между ними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Определяет принципы организации целого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Видит ошибки в логике рассуждения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Проводит различие между фактами и следствиями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Оценивает значимость данных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3357562"/>
          <a:ext cx="821537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072230"/>
              </a:tblGrid>
              <a:tr h="1828230"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Синтез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можно адаптировать…, чтобы создать иное…?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Что можно предложить, чтобы минимизировать (максимизировать)…?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можно объединить…?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какому критерию могут быть объединены…?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… включить в …?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43240" y="214290"/>
            <a:ext cx="23133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СИНТЕЗ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214422"/>
            <a:ext cx="71511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Действия учащихся: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пишет сочинение, выступление, доклад, реферат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предлагает план проведения эксперимента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или других действий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составляет схемы, задачи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3714752"/>
          <a:ext cx="821537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072230"/>
              </a:tblGrid>
              <a:tr h="1539561"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 согласны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Почему выбрано именно это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Будет ли лучше, если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можно предложить, чтобы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чём сильные и слабые стороны…?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чём основывается утверждение…?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00364" y="214290"/>
            <a:ext cx="24657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085" y="1214422"/>
            <a:ext cx="79387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Действия учащихся: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оценивает логику построения письменного текста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оценивает соответствие выводов имеющимся данным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оценивает значимость того или иного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продукта деятельности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Мои документы\Downloads\titul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6672"/>
            <a:ext cx="5929354" cy="56805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75454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Педагогический состав: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педагогов высшей кв. категории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29 педагогов первой кв. категории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педагогов СЗД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педагогов без категории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4221088"/>
            <a:ext cx="698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Обучается в школе 1139 человек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285728"/>
            <a:ext cx="53474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Стартовая проверочная работа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математике 4 -5 класс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71612"/>
            <a:ext cx="923041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Можно ли:</a:t>
            </a:r>
          </a:p>
          <a:p>
            <a:pPr marL="342900" indent="-342900">
              <a:buAutoNum type="arabicParenR"/>
            </a:pPr>
            <a:endParaRPr lang="ru-RU" sz="2400" dirty="0" smtClean="0">
              <a:latin typeface="Arial Black" pitchFamily="34" charset="0"/>
            </a:endParaRPr>
          </a:p>
          <a:p>
            <a:pPr marL="342900" indent="-342900">
              <a:buAutoNum type="arabicParenR"/>
            </a:pPr>
            <a:r>
              <a:rPr lang="ru-RU" sz="2400" dirty="0" smtClean="0">
                <a:latin typeface="Arial Black" pitchFamily="34" charset="0"/>
              </a:rPr>
              <a:t>125 карандашей разложить поровну в 5 коробок?</a:t>
            </a:r>
          </a:p>
          <a:p>
            <a:pPr marL="342900" indent="-342900">
              <a:buAutoNum type="arabicParenR"/>
            </a:pPr>
            <a:endParaRPr lang="ru-RU" sz="2400" dirty="0" smtClean="0">
              <a:latin typeface="Arial Black" pitchFamily="34" charset="0"/>
            </a:endParaRPr>
          </a:p>
          <a:p>
            <a:pPr marL="342900" indent="-342900">
              <a:buAutoNum type="arabicParenR"/>
            </a:pPr>
            <a:r>
              <a:rPr lang="ru-RU" sz="2400" dirty="0" smtClean="0">
                <a:latin typeface="Arial Black" pitchFamily="34" charset="0"/>
              </a:rPr>
              <a:t>125 карандашей разложить в 10 коробок?</a:t>
            </a:r>
          </a:p>
          <a:p>
            <a:pPr marL="342900" indent="-342900">
              <a:buAutoNum type="arabicParenR"/>
            </a:pPr>
            <a:endParaRPr lang="ru-RU" sz="2400" dirty="0" smtClean="0">
              <a:latin typeface="Arial Black" pitchFamily="34" charset="0"/>
            </a:endParaRPr>
          </a:p>
          <a:p>
            <a:pPr marL="342900" indent="-342900">
              <a:buAutoNum type="arabicParenR"/>
            </a:pPr>
            <a:r>
              <a:rPr lang="ru-RU" sz="2400" dirty="0" smtClean="0">
                <a:latin typeface="Arial Black" pitchFamily="34" charset="0"/>
              </a:rPr>
              <a:t>125 карандашей разложить поровну в 9 коробок?</a:t>
            </a:r>
          </a:p>
          <a:p>
            <a:pPr marL="342900" indent="-342900">
              <a:buAutoNum type="arabicParenR"/>
            </a:pPr>
            <a:endParaRPr lang="ru-RU" sz="2400" dirty="0" smtClean="0">
              <a:latin typeface="Arial Black" pitchFamily="34" charset="0"/>
            </a:endParaRPr>
          </a:p>
          <a:p>
            <a:pPr marL="342900" indent="-342900">
              <a:buAutoNum type="arabicParenR"/>
            </a:pPr>
            <a:r>
              <a:rPr lang="ru-RU" sz="2400" dirty="0" smtClean="0">
                <a:latin typeface="Arial Black" pitchFamily="34" charset="0"/>
              </a:rPr>
              <a:t>125 л воды разлить поровну в 9 вёдер?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47664" y="692696"/>
          <a:ext cx="63367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51520" y="0"/>
          <a:ext cx="547260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2143108" y="3284984"/>
          <a:ext cx="6259108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07730" y="0"/>
            <a:ext cx="3936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опросе приняли участие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898 родителей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051720" y="3501008"/>
          <a:ext cx="620648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683568" y="188640"/>
          <a:ext cx="6192688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23528" y="260648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3131840" y="34290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14282" y="285728"/>
          <a:ext cx="4429156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4572000" y="0"/>
          <a:ext cx="4572000" cy="35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1071538" y="3357562"/>
          <a:ext cx="5286412" cy="328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2143116"/>
            <a:ext cx="2786082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когнетивные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2143116"/>
            <a:ext cx="285752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аффективные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29322" y="2143116"/>
            <a:ext cx="3071802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психомоторные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71736" y="642918"/>
            <a:ext cx="4572032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Образовательные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714752"/>
            <a:ext cx="2643174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знания / голова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3714752"/>
            <a:ext cx="2786082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чувства /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сердце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00760" y="3714752"/>
            <a:ext cx="2928958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делание /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руки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2000232" y="1571612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1" idx="2"/>
          </p:cNvCxnSpPr>
          <p:nvPr/>
        </p:nvCxnSpPr>
        <p:spPr>
          <a:xfrm rot="5400000">
            <a:off x="4564853" y="1850217"/>
            <a:ext cx="5857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072330" y="1571612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3821901" y="339328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820711" y="3393281"/>
            <a:ext cx="78661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5400000">
            <a:off x="6965173" y="339328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561</TotalTime>
  <Words>509</Words>
  <Application>Microsoft Office PowerPoint</Application>
  <PresentationFormat>Экран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49</cp:revision>
  <dcterms:modified xsi:type="dcterms:W3CDTF">2017-04-28T03:54:05Z</dcterms:modified>
</cp:coreProperties>
</file>